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8" r:id="rId3"/>
    <p:sldId id="258" r:id="rId4"/>
    <p:sldId id="267" r:id="rId5"/>
    <p:sldId id="266" r:id="rId6"/>
    <p:sldId id="275" r:id="rId7"/>
    <p:sldId id="276" r:id="rId8"/>
    <p:sldId id="269" r:id="rId9"/>
    <p:sldId id="270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68"/>
    <p:restoredTop sz="94637"/>
  </p:normalViewPr>
  <p:slideViewPr>
    <p:cSldViewPr snapToGrid="0" snapToObjects="1">
      <p:cViewPr>
        <p:scale>
          <a:sx n="114" d="100"/>
          <a:sy n="114" d="100"/>
        </p:scale>
        <p:origin x="4128" y="2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23CDE-ACCD-3A43-A84D-E1C60AD065BE}" type="datetimeFigureOut">
              <a:rPr lang="es-ES_tradnl" smtClean="0"/>
              <a:t>13/4/17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CD71-CBC7-AF47-824F-560AAABF37E0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1484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4600" y="1380068"/>
            <a:ext cx="8988423" cy="2616199"/>
          </a:xfrm>
        </p:spPr>
        <p:txBody>
          <a:bodyPr>
            <a:normAutofit/>
          </a:bodyPr>
          <a:lstStyle/>
          <a:p>
            <a:r>
              <a:rPr lang="en-US" sz="4800" dirty="0"/>
              <a:t>Use of several Cloud Computing </a:t>
            </a:r>
            <a:r>
              <a:rPr lang="en-US" sz="4800" dirty="0" smtClean="0"/>
              <a:t>Approaches </a:t>
            </a:r>
            <a:r>
              <a:rPr lang="en-US" sz="4800" dirty="0"/>
              <a:t>for </a:t>
            </a:r>
            <a:r>
              <a:rPr lang="en-US" sz="4800" dirty="0" smtClean="0"/>
              <a:t>Climate Modelling:</a:t>
            </a:r>
            <a:endParaRPr lang="es-ES_tradnl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Performance</a:t>
            </a:r>
            <a:r>
              <a:rPr lang="en-US" sz="3600" dirty="0"/>
              <a:t>, </a:t>
            </a:r>
            <a:r>
              <a:rPr lang="en-US" sz="3600" dirty="0" smtClean="0"/>
              <a:t>Costs </a:t>
            </a:r>
            <a:r>
              <a:rPr lang="en-US" sz="3600" dirty="0"/>
              <a:t>and </a:t>
            </a:r>
            <a:r>
              <a:rPr lang="en-US" sz="3600" dirty="0" smtClean="0"/>
              <a:t>Opportunities</a:t>
            </a:r>
            <a:endParaRPr lang="es-ES_tradnl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5592233" y="5820834"/>
            <a:ext cx="637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Perez Montes, D. A., </a:t>
            </a:r>
            <a:r>
              <a:rPr lang="en-US" smtClean="0"/>
              <a:t>Añel, </a:t>
            </a:r>
            <a:r>
              <a:rPr lang="en-US" dirty="0" smtClean="0"/>
              <a:t>J. </a:t>
            </a:r>
            <a:r>
              <a:rPr lang="en-US" dirty="0"/>
              <a:t>A</a:t>
            </a:r>
            <a:r>
              <a:rPr lang="en-US" dirty="0" smtClean="0"/>
              <a:t>., C</a:t>
            </a:r>
            <a:r>
              <a:rPr lang="en-US" dirty="0"/>
              <a:t>. H. </a:t>
            </a:r>
            <a:r>
              <a:rPr lang="en-US" dirty="0" err="1" smtClean="0"/>
              <a:t>Wallom</a:t>
            </a:r>
            <a:r>
              <a:rPr lang="en-US" dirty="0" smtClean="0"/>
              <a:t>, D., </a:t>
            </a:r>
            <a:r>
              <a:rPr lang="en-US" dirty="0" err="1" smtClean="0"/>
              <a:t>Arribas</a:t>
            </a:r>
            <a:r>
              <a:rPr lang="en-US" dirty="0" smtClean="0"/>
              <a:t>, A., </a:t>
            </a:r>
            <a:r>
              <a:rPr lang="en-US" dirty="0" err="1"/>
              <a:t>Uhe</a:t>
            </a:r>
            <a:r>
              <a:rPr lang="en-US" dirty="0"/>
              <a:t>, </a:t>
            </a:r>
            <a:r>
              <a:rPr lang="en-US" dirty="0" smtClean="0"/>
              <a:t>V</a:t>
            </a:r>
            <a:r>
              <a:rPr lang="en-US" dirty="0"/>
              <a:t>. </a:t>
            </a:r>
            <a:r>
              <a:rPr lang="en-US" dirty="0" err="1"/>
              <a:t>Caderno</a:t>
            </a:r>
            <a:r>
              <a:rPr lang="en-US" dirty="0" smtClean="0"/>
              <a:t>, P., F</a:t>
            </a:r>
            <a:r>
              <a:rPr lang="en-US" dirty="0"/>
              <a:t>. </a:t>
            </a:r>
            <a:r>
              <a:rPr lang="en-US" dirty="0" smtClean="0"/>
              <a:t>Pena, T.</a:t>
            </a:r>
            <a:endParaRPr lang="es-ES_trad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321" y="649532"/>
            <a:ext cx="2826278" cy="4732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140" y="601705"/>
            <a:ext cx="1780117" cy="684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4217" y="379738"/>
            <a:ext cx="2226733" cy="11133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8963" y="341644"/>
            <a:ext cx="1680891" cy="118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4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s-ES_tradnl" dirty="0" err="1" smtClean="0"/>
              <a:t>For</a:t>
            </a:r>
            <a:r>
              <a:rPr lang="es-ES_tradnl" dirty="0" smtClean="0"/>
              <a:t> </a:t>
            </a:r>
            <a:r>
              <a:rPr lang="es-ES_tradnl" dirty="0" err="1" smtClean="0"/>
              <a:t>Climate</a:t>
            </a:r>
            <a:r>
              <a:rPr lang="es-ES_tradnl" dirty="0" smtClean="0"/>
              <a:t> </a:t>
            </a:r>
            <a:r>
              <a:rPr lang="es-ES_tradnl" dirty="0" err="1" smtClean="0"/>
              <a:t>Research</a:t>
            </a:r>
            <a:r>
              <a:rPr lang="es-ES_tradnl" dirty="0" smtClean="0"/>
              <a:t> </a:t>
            </a:r>
            <a:r>
              <a:rPr lang="es-ES_tradnl" dirty="0" err="1" smtClean="0"/>
              <a:t>it</a:t>
            </a:r>
            <a:r>
              <a:rPr lang="es-ES_tradnl" dirty="0" smtClean="0"/>
              <a:t> </a:t>
            </a:r>
            <a:r>
              <a:rPr lang="es-ES_tradnl" dirty="0" err="1" smtClean="0"/>
              <a:t>is</a:t>
            </a:r>
            <a:r>
              <a:rPr lang="es-ES_tradnl" dirty="0" smtClean="0"/>
              <a:t> </a:t>
            </a:r>
            <a:r>
              <a:rPr lang="es-ES_tradnl" dirty="0" err="1" smtClean="0"/>
              <a:t>essential</a:t>
            </a:r>
            <a:r>
              <a:rPr lang="es-ES_tradnl" dirty="0" smtClean="0"/>
              <a:t> </a:t>
            </a:r>
            <a:r>
              <a:rPr lang="es-ES_tradnl" dirty="0" err="1" smtClean="0"/>
              <a:t>not</a:t>
            </a:r>
            <a:r>
              <a:rPr lang="es-ES_tradnl" dirty="0" smtClean="0"/>
              <a:t> to </a:t>
            </a:r>
            <a:r>
              <a:rPr lang="es-ES_tradnl" dirty="0" err="1" smtClean="0"/>
              <a:t>have</a:t>
            </a:r>
            <a:r>
              <a:rPr lang="es-ES_tradnl" dirty="0" smtClean="0"/>
              <a:t> data </a:t>
            </a:r>
            <a:r>
              <a:rPr lang="es-ES_tradnl" dirty="0" err="1" smtClean="0"/>
              <a:t>tampering</a:t>
            </a:r>
            <a:r>
              <a:rPr lang="es-ES_tradnl" dirty="0" smtClean="0"/>
              <a:t>.</a:t>
            </a:r>
            <a:br>
              <a:rPr lang="es-ES_tradnl" dirty="0" smtClean="0"/>
            </a:br>
            <a:endParaRPr lang="es-ES_tradnl" dirty="0" smtClean="0"/>
          </a:p>
          <a:p>
            <a:r>
              <a:rPr lang="es-ES_tradnl" dirty="0" err="1" smtClean="0"/>
              <a:t>Blockchain</a:t>
            </a:r>
            <a:r>
              <a:rPr lang="es-ES_tradnl" dirty="0" smtClean="0"/>
              <a:t> </a:t>
            </a:r>
            <a:r>
              <a:rPr lang="es-ES_tradnl" dirty="0" err="1" smtClean="0"/>
              <a:t>technologies</a:t>
            </a:r>
            <a:r>
              <a:rPr lang="es-ES_tradnl" dirty="0" smtClean="0"/>
              <a:t> are a </a:t>
            </a:r>
            <a:r>
              <a:rPr lang="es-ES_tradnl" dirty="0" err="1" smtClean="0"/>
              <a:t>potential</a:t>
            </a:r>
            <a:r>
              <a:rPr lang="es-ES_tradnl" dirty="0" smtClean="0"/>
              <a:t> </a:t>
            </a:r>
            <a:r>
              <a:rPr lang="es-ES_tradnl" dirty="0" err="1" smtClean="0"/>
              <a:t>solution</a:t>
            </a:r>
            <a:r>
              <a:rPr lang="es-ES_tradnl" dirty="0" smtClean="0"/>
              <a:t>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smtClean="0"/>
              <a:t>Security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Cloud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141008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s-ES_tradnl" dirty="0" err="1" smtClean="0"/>
              <a:t>Experiments</a:t>
            </a:r>
            <a:r>
              <a:rPr lang="es-ES_tradnl" dirty="0" smtClean="0"/>
              <a:t> are </a:t>
            </a:r>
            <a:r>
              <a:rPr lang="es-ES_tradnl" dirty="0" err="1" smtClean="0"/>
              <a:t>moving</a:t>
            </a:r>
            <a:r>
              <a:rPr lang="es-ES_tradnl" dirty="0" smtClean="0"/>
              <a:t> </a:t>
            </a:r>
            <a:r>
              <a:rPr lang="es-ES_tradnl" dirty="0" err="1" smtClean="0"/>
              <a:t>towards</a:t>
            </a:r>
            <a:r>
              <a:rPr lang="es-ES_tradnl" dirty="0" smtClean="0"/>
              <a:t> a </a:t>
            </a:r>
            <a:r>
              <a:rPr lang="es-ES_tradnl" dirty="0" err="1" smtClean="0"/>
              <a:t>IaaS</a:t>
            </a:r>
            <a:r>
              <a:rPr lang="es-ES_tradnl" dirty="0" smtClean="0"/>
              <a:t> </a:t>
            </a:r>
            <a:r>
              <a:rPr lang="es-ES_tradnl" dirty="0" err="1" smtClean="0"/>
              <a:t>or</a:t>
            </a:r>
            <a:r>
              <a:rPr lang="es-ES_tradnl" dirty="0" smtClean="0"/>
              <a:t> HPC as a </a:t>
            </a:r>
            <a:r>
              <a:rPr lang="es-ES_tradnl" dirty="0" err="1" smtClean="0"/>
              <a:t>Service</a:t>
            </a:r>
            <a:r>
              <a:rPr lang="es-ES_tradnl" dirty="0" smtClean="0"/>
              <a:t>.</a:t>
            </a:r>
          </a:p>
          <a:p>
            <a:r>
              <a:rPr lang="es-ES_tradnl" dirty="0" smtClean="0"/>
              <a:t>Cloud </a:t>
            </a:r>
            <a:r>
              <a:rPr lang="es-ES_tradnl" dirty="0" err="1" smtClean="0"/>
              <a:t>costs</a:t>
            </a:r>
            <a:r>
              <a:rPr lang="es-ES_tradnl" dirty="0" smtClean="0"/>
              <a:t> are </a:t>
            </a:r>
            <a:r>
              <a:rPr lang="es-ES_tradnl" dirty="0" err="1" smtClean="0"/>
              <a:t>high</a:t>
            </a:r>
            <a:r>
              <a:rPr lang="es-ES_tradnl" dirty="0" smtClean="0"/>
              <a:t>, </a:t>
            </a:r>
            <a:r>
              <a:rPr lang="es-ES_tradnl" dirty="0" err="1" smtClean="0"/>
              <a:t>mixed</a:t>
            </a:r>
            <a:r>
              <a:rPr lang="es-ES_tradnl" dirty="0" smtClean="0"/>
              <a:t> </a:t>
            </a:r>
            <a:r>
              <a:rPr lang="es-ES_tradnl" dirty="0" err="1" smtClean="0"/>
              <a:t>public-private</a:t>
            </a:r>
            <a:r>
              <a:rPr lang="es-ES_tradnl" dirty="0" smtClean="0"/>
              <a:t> </a:t>
            </a:r>
            <a:r>
              <a:rPr lang="es-ES_tradnl" dirty="0" err="1" smtClean="0"/>
              <a:t>clouds</a:t>
            </a:r>
            <a:r>
              <a:rPr lang="es-ES_tradnl" dirty="0" smtClean="0"/>
              <a:t> </a:t>
            </a:r>
            <a:r>
              <a:rPr lang="es-ES_tradnl" dirty="0" err="1" smtClean="0"/>
              <a:t>could</a:t>
            </a:r>
            <a:r>
              <a:rPr lang="es-ES_tradnl" dirty="0" smtClean="0"/>
              <a:t> be a </a:t>
            </a:r>
            <a:r>
              <a:rPr lang="es-ES_tradnl" dirty="0" err="1" smtClean="0"/>
              <a:t>good</a:t>
            </a:r>
            <a:r>
              <a:rPr lang="es-ES_tradnl" dirty="0" smtClean="0"/>
              <a:t> </a:t>
            </a:r>
            <a:r>
              <a:rPr lang="es-ES_tradnl" dirty="0" err="1" smtClean="0"/>
              <a:t>option</a:t>
            </a:r>
            <a:r>
              <a:rPr lang="es-ES_tradnl" dirty="0" smtClean="0"/>
              <a:t>.</a:t>
            </a:r>
          </a:p>
          <a:p>
            <a:r>
              <a:rPr lang="es-ES_tradnl" dirty="0" err="1" smtClean="0"/>
              <a:t>Migrations</a:t>
            </a:r>
            <a:r>
              <a:rPr lang="es-ES_tradnl" dirty="0" smtClean="0"/>
              <a:t> </a:t>
            </a:r>
            <a:r>
              <a:rPr lang="es-ES_tradnl" dirty="0" err="1" smtClean="0"/>
              <a:t>from</a:t>
            </a:r>
            <a:r>
              <a:rPr lang="es-ES_tradnl" dirty="0" smtClean="0"/>
              <a:t> </a:t>
            </a:r>
            <a:r>
              <a:rPr lang="es-ES_tradnl" dirty="0" err="1" smtClean="0"/>
              <a:t>traditional</a:t>
            </a:r>
            <a:r>
              <a:rPr lang="es-ES_tradnl" dirty="0" smtClean="0"/>
              <a:t> HPC to Cloud </a:t>
            </a:r>
            <a:r>
              <a:rPr lang="es-ES_tradnl" dirty="0" err="1" smtClean="0"/>
              <a:t>should</a:t>
            </a:r>
            <a:r>
              <a:rPr lang="es-ES_tradnl" dirty="0" smtClean="0"/>
              <a:t> be </a:t>
            </a:r>
            <a:r>
              <a:rPr lang="es-ES_tradnl" dirty="0" err="1" smtClean="0"/>
              <a:t>carefully</a:t>
            </a:r>
            <a:r>
              <a:rPr lang="es-ES_tradnl" dirty="0" smtClean="0"/>
              <a:t> </a:t>
            </a:r>
            <a:r>
              <a:rPr lang="es-ES_tradnl" dirty="0" err="1" smtClean="0"/>
              <a:t>studied</a:t>
            </a:r>
            <a:r>
              <a:rPr lang="es-ES_tradnl" dirty="0" smtClean="0"/>
              <a:t> (</a:t>
            </a:r>
            <a:r>
              <a:rPr lang="es-ES_tradnl" dirty="0" err="1" smtClean="0"/>
              <a:t>costs</a:t>
            </a:r>
            <a:r>
              <a:rPr lang="es-ES_tradnl" dirty="0" smtClean="0"/>
              <a:t> </a:t>
            </a:r>
            <a:r>
              <a:rPr lang="es-ES_tradnl" dirty="0" err="1" smtClean="0"/>
              <a:t>have</a:t>
            </a:r>
            <a:r>
              <a:rPr lang="es-ES_tradnl" dirty="0" smtClean="0"/>
              <a:t> a </a:t>
            </a:r>
            <a:r>
              <a:rPr lang="es-ES_tradnl" dirty="0" err="1" smtClean="0"/>
              <a:t>high</a:t>
            </a:r>
            <a:r>
              <a:rPr lang="es-ES_tradnl" dirty="0" smtClean="0"/>
              <a:t> </a:t>
            </a:r>
            <a:r>
              <a:rPr lang="es-ES_tradnl" dirty="0" err="1" smtClean="0"/>
              <a:t>impact</a:t>
            </a:r>
            <a:r>
              <a:rPr lang="es-ES_tradnl" dirty="0" smtClean="0"/>
              <a:t>).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Conlusions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76380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n-US" dirty="0"/>
              <a:t>Montes et al. (2017) </a:t>
            </a:r>
            <a:r>
              <a:rPr lang="en-US" i="1" dirty="0"/>
              <a:t>Enabling BOINC in infrastructure as a service cloud system</a:t>
            </a:r>
            <a:r>
              <a:rPr lang="en-US" dirty="0"/>
              <a:t>, </a:t>
            </a:r>
            <a:r>
              <a:rPr lang="en-US" dirty="0" err="1"/>
              <a:t>Geosci</a:t>
            </a:r>
            <a:r>
              <a:rPr lang="en-US" dirty="0"/>
              <a:t>. Model Dev., </a:t>
            </a:r>
            <a:r>
              <a:rPr lang="en-US" dirty="0" smtClean="0"/>
              <a:t>doi:10.5194/gmd-10-811-2017</a:t>
            </a:r>
          </a:p>
          <a:p>
            <a:r>
              <a:rPr lang="en-US" dirty="0" err="1" smtClean="0"/>
              <a:t>Añel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i="1" dirty="0"/>
              <a:t>Clouds as a solution. </a:t>
            </a:r>
            <a:r>
              <a:rPr lang="en-US" dirty="0"/>
              <a:t>(submitted to Bull. Am. </a:t>
            </a:r>
            <a:r>
              <a:rPr lang="en-US" dirty="0" err="1"/>
              <a:t>Meteorol</a:t>
            </a:r>
            <a:r>
              <a:rPr lang="en-US" dirty="0"/>
              <a:t>. Soc.)</a:t>
            </a:r>
            <a:endParaRPr lang="es-ES_tradnl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References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27788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s-ES_tradnl" dirty="0" err="1" smtClean="0"/>
              <a:t>Most</a:t>
            </a:r>
            <a:r>
              <a:rPr lang="es-ES_tradnl" dirty="0" smtClean="0"/>
              <a:t> of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current</a:t>
            </a:r>
            <a:r>
              <a:rPr lang="es-ES_tradnl" dirty="0" smtClean="0"/>
              <a:t> </a:t>
            </a:r>
            <a:r>
              <a:rPr lang="es-ES_tradnl" dirty="0" err="1" smtClean="0"/>
              <a:t>simulations</a:t>
            </a:r>
            <a:r>
              <a:rPr lang="es-ES_tradnl" dirty="0" smtClean="0"/>
              <a:t> are </a:t>
            </a:r>
            <a:r>
              <a:rPr lang="es-ES_tradnl" dirty="0" err="1" smtClean="0"/>
              <a:t>ran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HPC </a:t>
            </a:r>
            <a:r>
              <a:rPr lang="es-ES_tradnl" dirty="0" err="1" smtClean="0"/>
              <a:t>environments</a:t>
            </a:r>
            <a:r>
              <a:rPr lang="es-ES_tradnl" dirty="0" smtClean="0"/>
              <a:t>.</a:t>
            </a:r>
          </a:p>
          <a:p>
            <a:r>
              <a:rPr lang="es-ES_tradnl" dirty="0" smtClean="0"/>
              <a:t>Cloud Computing can </a:t>
            </a:r>
            <a:r>
              <a:rPr lang="es-ES_tradnl" dirty="0" err="1" smtClean="0"/>
              <a:t>allow</a:t>
            </a:r>
            <a:r>
              <a:rPr lang="es-ES_tradnl" dirty="0" smtClean="0"/>
              <a:t> </a:t>
            </a:r>
            <a:r>
              <a:rPr lang="es-ES_tradnl" dirty="0" err="1" smtClean="0"/>
              <a:t>scientists</a:t>
            </a:r>
            <a:r>
              <a:rPr lang="es-ES_tradnl" dirty="0" smtClean="0"/>
              <a:t> to </a:t>
            </a:r>
            <a:r>
              <a:rPr lang="es-ES_tradnl" dirty="0" err="1" smtClean="0"/>
              <a:t>dynamically</a:t>
            </a:r>
            <a:r>
              <a:rPr lang="es-ES_tradnl" dirty="0" smtClean="0"/>
              <a:t> (and </a:t>
            </a:r>
            <a:r>
              <a:rPr lang="es-ES_tradnl" dirty="0" err="1" smtClean="0"/>
              <a:t>on-demand</a:t>
            </a:r>
            <a:r>
              <a:rPr lang="es-ES_tradnl" dirty="0" smtClean="0"/>
              <a:t>) </a:t>
            </a:r>
            <a:r>
              <a:rPr lang="es-ES_tradnl" dirty="0" err="1" smtClean="0"/>
              <a:t>get</a:t>
            </a:r>
            <a:r>
              <a:rPr lang="es-ES_tradnl" dirty="0" smtClean="0"/>
              <a:t> a </a:t>
            </a:r>
            <a:r>
              <a:rPr lang="es-ES_tradnl" dirty="0" err="1" smtClean="0"/>
              <a:t>high</a:t>
            </a:r>
            <a:r>
              <a:rPr lang="es-ES_tradnl" dirty="0" smtClean="0"/>
              <a:t> </a:t>
            </a:r>
            <a:r>
              <a:rPr lang="es-ES_tradnl" dirty="0" err="1" smtClean="0"/>
              <a:t>volume</a:t>
            </a:r>
            <a:r>
              <a:rPr lang="es-ES_tradnl" dirty="0" smtClean="0"/>
              <a:t> of </a:t>
            </a:r>
            <a:r>
              <a:rPr lang="es-ES_tradnl" dirty="0" err="1" smtClean="0"/>
              <a:t>computing</a:t>
            </a:r>
            <a:r>
              <a:rPr lang="es-ES_tradnl" dirty="0" smtClean="0"/>
              <a:t> </a:t>
            </a:r>
            <a:r>
              <a:rPr lang="es-ES_tradnl" dirty="0" err="1" smtClean="0"/>
              <a:t>resources</a:t>
            </a:r>
            <a:r>
              <a:rPr lang="es-ES_tradnl" dirty="0" smtClean="0"/>
              <a:t>.</a:t>
            </a:r>
          </a:p>
          <a:p>
            <a:r>
              <a:rPr lang="es-ES_tradnl" dirty="0" err="1" smtClean="0"/>
              <a:t>Some</a:t>
            </a:r>
            <a:r>
              <a:rPr lang="es-ES_tradnl" dirty="0" smtClean="0"/>
              <a:t> </a:t>
            </a:r>
            <a:r>
              <a:rPr lang="es-ES_tradnl" dirty="0" err="1" smtClean="0"/>
              <a:t>experiments</a:t>
            </a:r>
            <a:r>
              <a:rPr lang="es-ES_tradnl" dirty="0" smtClean="0"/>
              <a:t> are </a:t>
            </a:r>
            <a:r>
              <a:rPr lang="es-ES_tradnl" dirty="0" err="1" smtClean="0"/>
              <a:t>already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cloud</a:t>
            </a:r>
            <a:r>
              <a:rPr lang="es-ES_tradnl" dirty="0" smtClean="0"/>
              <a:t> (</a:t>
            </a:r>
            <a:r>
              <a:rPr lang="es-ES_tradnl" dirty="0" err="1" smtClean="0"/>
              <a:t>e.g</a:t>
            </a:r>
            <a:r>
              <a:rPr lang="es-ES_tradnl" dirty="0" smtClean="0"/>
              <a:t>. UK </a:t>
            </a:r>
            <a:r>
              <a:rPr lang="es-ES_tradnl" dirty="0" err="1" smtClean="0"/>
              <a:t>Met</a:t>
            </a:r>
            <a:r>
              <a:rPr lang="es-ES_tradnl" dirty="0" smtClean="0"/>
              <a:t> Office).</a:t>
            </a:r>
            <a:endParaRPr lang="es-ES_tradnl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smtClean="0"/>
              <a:t>Cloud Computing </a:t>
            </a:r>
            <a:r>
              <a:rPr lang="es-ES_tradnl" sz="1800" dirty="0" err="1" smtClean="0"/>
              <a:t>for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Atmospheric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Sciences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192462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Possibilities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Evaluation</a:t>
            </a:r>
            <a:r>
              <a:rPr lang="es-ES_tradnl" sz="1800" dirty="0" smtClean="0"/>
              <a:t>: </a:t>
            </a:r>
            <a:r>
              <a:rPr lang="es-ES_tradnl" sz="1800" dirty="0" err="1" smtClean="0"/>
              <a:t>Experiments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Different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Providers</a:t>
            </a:r>
            <a:r>
              <a:rPr lang="es-ES_tradnl" sz="1800" dirty="0" smtClean="0"/>
              <a:t> – AWS vs </a:t>
            </a:r>
            <a:r>
              <a:rPr lang="es-ES_tradnl" sz="1800" dirty="0" err="1" smtClean="0"/>
              <a:t>Azure</a:t>
            </a:r>
            <a:endParaRPr lang="es-ES_tradnl" sz="1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5103" y="1201737"/>
            <a:ext cx="6137127" cy="538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767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Possibilities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Evaluation</a:t>
            </a:r>
            <a:r>
              <a:rPr lang="es-ES_tradnl" sz="1800" dirty="0" smtClean="0"/>
              <a:t>: </a:t>
            </a:r>
            <a:r>
              <a:rPr lang="es-ES_tradnl" sz="1800" dirty="0" err="1" smtClean="0"/>
              <a:t>Experiments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Different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Providers</a:t>
            </a:r>
            <a:r>
              <a:rPr lang="es-ES_tradnl" sz="1800" dirty="0" smtClean="0"/>
              <a:t> – GCE vs FT</a:t>
            </a:r>
            <a:endParaRPr lang="es-ES_tradnl" sz="1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2970" y="2243667"/>
            <a:ext cx="4215530" cy="312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265" y="2243667"/>
            <a:ext cx="427615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4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Possibilities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Evaluation</a:t>
            </a:r>
            <a:r>
              <a:rPr lang="es-ES_tradnl" sz="1800" dirty="0" smtClean="0"/>
              <a:t>: </a:t>
            </a:r>
            <a:r>
              <a:rPr lang="es-ES_tradnl" sz="1800" dirty="0" err="1" smtClean="0"/>
              <a:t>Experiments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Different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Providers</a:t>
            </a:r>
            <a:r>
              <a:rPr lang="es-ES_tradnl" sz="1800" dirty="0" smtClean="0"/>
              <a:t> – GCE vs FT</a:t>
            </a:r>
            <a:endParaRPr lang="es-ES_tradnl" sz="1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2976" y="2023533"/>
            <a:ext cx="414138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smtClean="0"/>
              <a:t>CPDN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Cloud</a:t>
            </a:r>
            <a:endParaRPr lang="es-ES_tradnl" sz="1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6055" y="1204332"/>
            <a:ext cx="9033524" cy="519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91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smtClean="0"/>
              <a:t>CPDN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Cloud</a:t>
            </a:r>
            <a:endParaRPr lang="es-ES_tradnl" sz="1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5190" y="1650381"/>
            <a:ext cx="9376954" cy="407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86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s-ES_tradnl" dirty="0" err="1" smtClean="0"/>
              <a:t>Moving</a:t>
            </a:r>
            <a:r>
              <a:rPr lang="es-ES_tradnl" dirty="0" smtClean="0"/>
              <a:t> </a:t>
            </a:r>
            <a:r>
              <a:rPr lang="es-ES_tradnl" dirty="0" err="1" smtClean="0"/>
              <a:t>from</a:t>
            </a:r>
            <a:r>
              <a:rPr lang="es-ES_tradnl" dirty="0" smtClean="0"/>
              <a:t> HPC to Cloud </a:t>
            </a:r>
            <a:r>
              <a:rPr lang="es-ES_tradnl" dirty="0" err="1" smtClean="0"/>
              <a:t>also</a:t>
            </a:r>
            <a:r>
              <a:rPr lang="es-ES_tradnl" dirty="0" smtClean="0"/>
              <a:t> </a:t>
            </a:r>
            <a:r>
              <a:rPr lang="es-ES_tradnl" dirty="0" err="1" smtClean="0"/>
              <a:t>moves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need</a:t>
            </a:r>
            <a:r>
              <a:rPr lang="es-ES_tradnl" dirty="0" smtClean="0"/>
              <a:t> to </a:t>
            </a:r>
            <a:r>
              <a:rPr lang="es-ES_tradnl" dirty="0" err="1" smtClean="0"/>
              <a:t>get</a:t>
            </a:r>
            <a:r>
              <a:rPr lang="es-ES_tradnl" dirty="0" smtClean="0"/>
              <a:t> </a:t>
            </a:r>
            <a:r>
              <a:rPr lang="es-ES_tradnl" dirty="0" err="1" smtClean="0"/>
              <a:t>funding</a:t>
            </a:r>
            <a:r>
              <a:rPr lang="es-ES_tradnl" dirty="0" smtClean="0"/>
              <a:t> (</a:t>
            </a:r>
            <a:r>
              <a:rPr lang="es-ES_tradnl" dirty="0" err="1" smtClean="0"/>
              <a:t>private</a:t>
            </a:r>
            <a:r>
              <a:rPr lang="es-ES_tradnl" dirty="0" smtClean="0"/>
              <a:t> </a:t>
            </a:r>
            <a:r>
              <a:rPr lang="es-ES_tradnl" dirty="0" err="1" smtClean="0"/>
              <a:t>providers</a:t>
            </a:r>
            <a:r>
              <a:rPr lang="es-ES_tradnl" dirty="0" smtClean="0"/>
              <a:t>).</a:t>
            </a:r>
          </a:p>
          <a:p>
            <a:r>
              <a:rPr lang="es-ES_tradnl" dirty="0" err="1" smtClean="0"/>
              <a:t>Paying</a:t>
            </a:r>
            <a:r>
              <a:rPr lang="es-ES_tradnl" dirty="0" smtClean="0"/>
              <a:t> </a:t>
            </a:r>
            <a:r>
              <a:rPr lang="es-ES_tradnl" dirty="0" err="1" smtClean="0"/>
              <a:t>for</a:t>
            </a:r>
            <a:r>
              <a:rPr lang="es-ES_tradnl" dirty="0" smtClean="0"/>
              <a:t> </a:t>
            </a:r>
            <a:r>
              <a:rPr lang="es-ES_tradnl" dirty="0" err="1" smtClean="0"/>
              <a:t>automated</a:t>
            </a:r>
            <a:r>
              <a:rPr lang="es-ES_tradnl" dirty="0" smtClean="0"/>
              <a:t> </a:t>
            </a:r>
            <a:r>
              <a:rPr lang="es-ES_tradnl" dirty="0" err="1" smtClean="0"/>
              <a:t>work</a:t>
            </a:r>
            <a:r>
              <a:rPr lang="es-ES_tradnl" dirty="0" smtClean="0"/>
              <a:t> </a:t>
            </a:r>
            <a:r>
              <a:rPr lang="es-ES_tradnl" dirty="0" err="1" smtClean="0"/>
              <a:t>that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a </a:t>
            </a:r>
            <a:r>
              <a:rPr lang="es-ES_tradnl" dirty="0" err="1" smtClean="0"/>
              <a:t>SuperComputer</a:t>
            </a:r>
            <a:r>
              <a:rPr lang="es-ES_tradnl" dirty="0" smtClean="0"/>
              <a:t> </a:t>
            </a:r>
            <a:r>
              <a:rPr lang="es-ES_tradnl" dirty="0" err="1" smtClean="0"/>
              <a:t>environment</a:t>
            </a:r>
            <a:r>
              <a:rPr lang="es-ES_tradnl" dirty="0" smtClean="0"/>
              <a:t> </a:t>
            </a:r>
            <a:r>
              <a:rPr lang="es-ES_tradnl" dirty="0" err="1" smtClean="0"/>
              <a:t>is</a:t>
            </a:r>
            <a:r>
              <a:rPr lang="es-ES_tradnl" dirty="0" smtClean="0"/>
              <a:t> </a:t>
            </a:r>
            <a:r>
              <a:rPr lang="es-ES_tradnl" dirty="0" err="1" smtClean="0"/>
              <a:t>traditionally</a:t>
            </a:r>
            <a:r>
              <a:rPr lang="es-ES_tradnl" dirty="0" smtClean="0"/>
              <a:t> done </a:t>
            </a:r>
            <a:r>
              <a:rPr lang="es-ES_tradnl" dirty="0" err="1" smtClean="0"/>
              <a:t>manually</a:t>
            </a:r>
            <a:r>
              <a:rPr lang="es-ES_tradnl" dirty="0"/>
              <a:t> </a:t>
            </a:r>
            <a:r>
              <a:rPr lang="es-ES_tradnl" dirty="0" smtClean="0"/>
              <a:t>(</a:t>
            </a:r>
            <a:r>
              <a:rPr lang="es-ES_tradnl" dirty="0" err="1" smtClean="0"/>
              <a:t>reducing</a:t>
            </a:r>
            <a:r>
              <a:rPr lang="es-ES_tradnl" dirty="0" smtClean="0"/>
              <a:t> </a:t>
            </a:r>
            <a:r>
              <a:rPr lang="es-ES_tradnl" dirty="0" err="1" smtClean="0"/>
              <a:t>toil</a:t>
            </a:r>
            <a:r>
              <a:rPr lang="es-ES_tradnl" dirty="0" smtClean="0"/>
              <a:t> </a:t>
            </a:r>
            <a:r>
              <a:rPr lang="es-ES_tradnl" dirty="0" err="1" smtClean="0"/>
              <a:t>for</a:t>
            </a:r>
            <a:r>
              <a:rPr lang="es-ES_tradnl" dirty="0" smtClean="0"/>
              <a:t> </a:t>
            </a:r>
            <a:r>
              <a:rPr lang="es-ES_tradnl" dirty="0" err="1" smtClean="0"/>
              <a:t>engineers</a:t>
            </a:r>
            <a:r>
              <a:rPr lang="es-ES_tradnl" dirty="0" smtClean="0"/>
              <a:t> and </a:t>
            </a:r>
            <a:r>
              <a:rPr lang="es-ES_tradnl" dirty="0" err="1" smtClean="0"/>
              <a:t>scientists</a:t>
            </a:r>
            <a:r>
              <a:rPr lang="es-ES_tradnl" dirty="0" smtClean="0"/>
              <a:t>).</a:t>
            </a:r>
          </a:p>
          <a:p>
            <a:r>
              <a:rPr lang="es-ES_tradnl" dirty="0" smtClean="0"/>
              <a:t>A </a:t>
            </a:r>
            <a:r>
              <a:rPr lang="es-ES_tradnl" dirty="0" err="1" smtClean="0"/>
              <a:t>boost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Cloud Computing </a:t>
            </a:r>
            <a:r>
              <a:rPr lang="es-ES_tradnl" dirty="0" err="1" smtClean="0"/>
              <a:t>is</a:t>
            </a:r>
            <a:r>
              <a:rPr lang="es-ES_tradnl" dirty="0" smtClean="0"/>
              <a:t> </a:t>
            </a:r>
            <a:r>
              <a:rPr lang="es-ES_tradnl" dirty="0" err="1" smtClean="0"/>
              <a:t>expected</a:t>
            </a:r>
            <a:r>
              <a:rPr lang="es-ES_tradnl" dirty="0" smtClean="0"/>
              <a:t> </a:t>
            </a:r>
            <a:r>
              <a:rPr lang="es-ES_tradnl" dirty="0" err="1" smtClean="0"/>
              <a:t>over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next</a:t>
            </a:r>
            <a:r>
              <a:rPr lang="es-ES_tradnl" dirty="0" smtClean="0"/>
              <a:t> </a:t>
            </a:r>
            <a:r>
              <a:rPr lang="es-ES_tradnl" dirty="0" err="1" smtClean="0"/>
              <a:t>years</a:t>
            </a:r>
            <a:r>
              <a:rPr lang="es-ES_tradnl" dirty="0" smtClean="0"/>
              <a:t>.</a:t>
            </a:r>
            <a:endParaRPr lang="es-ES_tradnl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err="1" smtClean="0"/>
              <a:t>Funding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Research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Cloud Computing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117986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199409"/>
            <a:ext cx="10018713" cy="4591792"/>
          </a:xfrm>
        </p:spPr>
        <p:txBody>
          <a:bodyPr/>
          <a:lstStyle/>
          <a:p>
            <a:r>
              <a:rPr lang="es-ES_tradnl" dirty="0" err="1" smtClean="0"/>
              <a:t>Perception</a:t>
            </a:r>
            <a:r>
              <a:rPr lang="es-ES_tradnl" dirty="0" smtClean="0"/>
              <a:t> </a:t>
            </a:r>
            <a:r>
              <a:rPr lang="es-ES_tradnl" dirty="0" err="1" smtClean="0"/>
              <a:t>that</a:t>
            </a:r>
            <a:r>
              <a:rPr lang="es-ES_tradnl" dirty="0" smtClean="0"/>
              <a:t> in-</a:t>
            </a:r>
            <a:r>
              <a:rPr lang="es-ES_tradnl" dirty="0" err="1" smtClean="0"/>
              <a:t>house</a:t>
            </a:r>
            <a:r>
              <a:rPr lang="es-ES_tradnl" dirty="0" smtClean="0"/>
              <a:t> </a:t>
            </a:r>
            <a:r>
              <a:rPr lang="es-ES_tradnl" dirty="0" err="1" smtClean="0"/>
              <a:t>solutions</a:t>
            </a:r>
            <a:r>
              <a:rPr lang="es-ES_tradnl" dirty="0" smtClean="0"/>
              <a:t> are “</a:t>
            </a:r>
            <a:r>
              <a:rPr lang="es-ES_tradnl" dirty="0" err="1" smtClean="0"/>
              <a:t>safer</a:t>
            </a:r>
            <a:r>
              <a:rPr lang="es-ES_tradnl" dirty="0" smtClean="0"/>
              <a:t>”.</a:t>
            </a:r>
            <a:br>
              <a:rPr lang="es-ES_tradnl" dirty="0" smtClean="0"/>
            </a:br>
            <a:endParaRPr lang="es-ES_tradnl" dirty="0" smtClean="0"/>
          </a:p>
          <a:p>
            <a:r>
              <a:rPr lang="es-ES_tradnl" dirty="0" smtClean="0"/>
              <a:t>Cloud </a:t>
            </a:r>
            <a:r>
              <a:rPr lang="es-ES_tradnl" dirty="0" err="1" smtClean="0"/>
              <a:t>providers</a:t>
            </a:r>
            <a:r>
              <a:rPr lang="es-ES_tradnl" dirty="0" smtClean="0"/>
              <a:t> </a:t>
            </a:r>
            <a:r>
              <a:rPr lang="es-ES_tradnl" dirty="0" err="1" smtClean="0"/>
              <a:t>meet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industry</a:t>
            </a:r>
            <a:r>
              <a:rPr lang="es-ES_tradnl" dirty="0" smtClean="0"/>
              <a:t> </a:t>
            </a:r>
            <a:r>
              <a:rPr lang="es-ES_tradnl" dirty="0" err="1" smtClean="0"/>
              <a:t>standards</a:t>
            </a:r>
            <a:r>
              <a:rPr lang="es-ES_tradnl" dirty="0" smtClean="0"/>
              <a:t> and </a:t>
            </a:r>
            <a:r>
              <a:rPr lang="es-ES_tradnl" dirty="0" err="1" smtClean="0"/>
              <a:t>certifications</a:t>
            </a:r>
            <a:r>
              <a:rPr lang="es-ES_tradnl" dirty="0" smtClean="0"/>
              <a:t>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381000"/>
          </a:xfrm>
        </p:spPr>
        <p:txBody>
          <a:bodyPr>
            <a:normAutofit/>
          </a:bodyPr>
          <a:lstStyle/>
          <a:p>
            <a:r>
              <a:rPr lang="es-ES_tradnl" sz="1800" dirty="0" smtClean="0"/>
              <a:t>Security </a:t>
            </a:r>
            <a:r>
              <a:rPr lang="es-ES_tradnl" sz="1800" dirty="0" err="1" smtClean="0"/>
              <a:t>on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Cloud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34308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785</TotalTime>
  <Words>314</Words>
  <Application>Microsoft Macintosh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Corbel</vt:lpstr>
      <vt:lpstr>Arial</vt:lpstr>
      <vt:lpstr>Parallax</vt:lpstr>
      <vt:lpstr>Use of several Cloud Computing Approaches for Climate Modelling:</vt:lpstr>
      <vt:lpstr>Cloud Computing for Atmospheric Sciences</vt:lpstr>
      <vt:lpstr>Possibilities Evaluation: Experiments on Different Providers – AWS vs Azure</vt:lpstr>
      <vt:lpstr>Possibilities Evaluation: Experiments on Different Providers – GCE vs FT</vt:lpstr>
      <vt:lpstr>Possibilities Evaluation: Experiments on Different Providers – GCE vs FT</vt:lpstr>
      <vt:lpstr>CPDN on the Cloud</vt:lpstr>
      <vt:lpstr>CPDN on the Cloud</vt:lpstr>
      <vt:lpstr>Funding Research on Cloud Computing</vt:lpstr>
      <vt:lpstr>Security on the Cloud</vt:lpstr>
      <vt:lpstr>Security on the Cloud</vt:lpstr>
      <vt:lpstr>Conlusions</vt:lpstr>
      <vt:lpstr>References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of several Cloud Computing approaches for climate modelling:</dc:title>
  <dc:creator>Diego Montes</dc:creator>
  <cp:lastModifiedBy>Diego Montes</cp:lastModifiedBy>
  <cp:revision>26</cp:revision>
  <cp:lastPrinted>2017-04-13T11:35:03Z</cp:lastPrinted>
  <dcterms:created xsi:type="dcterms:W3CDTF">2017-04-10T21:35:28Z</dcterms:created>
  <dcterms:modified xsi:type="dcterms:W3CDTF">2017-04-13T11:35:25Z</dcterms:modified>
</cp:coreProperties>
</file>

<file path=docProps/thumbnail.jpeg>
</file>